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768" y="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A2E1C0-ED92-4AA1-8152-33A96EBCBA40}" type="datetimeFigureOut">
              <a:rPr lang="en-US" smtClean="0"/>
              <a:t>3/6/2012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6F5C8C-2F0E-4B51-A10B-0FBB39EC20B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578" y="685800"/>
            <a:ext cx="8077200" cy="2362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/>
              <a:t>Personification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6600" b="1" dirty="0" smtClean="0"/>
              <a:t>…</a:t>
            </a:r>
            <a:r>
              <a:rPr lang="en-US" b="1" dirty="0" smtClean="0"/>
              <a:t>bringing ordinary objects to life</a:t>
            </a:r>
            <a:r>
              <a:rPr lang="en-US" sz="6600" b="1" dirty="0" smtClean="0"/>
              <a:t/>
            </a:r>
            <a:br>
              <a:rPr lang="en-US" sz="6600" b="1" dirty="0" smtClean="0"/>
            </a:br>
            <a:r>
              <a:rPr lang="en-US" sz="6600" b="1" dirty="0" smtClean="0"/>
              <a:t>    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410200"/>
            <a:ext cx="6858000" cy="1066800"/>
          </a:xfrm>
        </p:spPr>
        <p:txBody>
          <a:bodyPr>
            <a:noAutofit/>
          </a:bodyPr>
          <a:lstStyle/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Elementary PowerPoint created by:</a:t>
            </a:r>
          </a:p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Mrs. Janet Lewandowski</a:t>
            </a:r>
          </a:p>
          <a:p>
            <a:pPr algn="ctr"/>
            <a:r>
              <a:rPr lang="en-US" sz="1400" dirty="0" smtClean="0">
                <a:solidFill>
                  <a:srgbClr val="FFFF00"/>
                </a:solidFill>
              </a:rPr>
              <a:t>McKnight Elementary School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8776">
            <a:off x="914911" y="5133329"/>
            <a:ext cx="943797" cy="113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4075">
            <a:off x="6999356" y="5016375"/>
            <a:ext cx="1011874" cy="103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http://2.bp.blogspot.com/_WrilwHdkVJ0/TPRt4n_-mSI/AAAAAAAAAS8/i-kArRhWqRU/s1600/free+beauty+and+the+beast+candle+clock+te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4953000" cy="225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3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 smtClean="0"/>
              <a:t>The boy is riding a red and black scooter across the street.</a:t>
            </a:r>
          </a:p>
          <a:p>
            <a:pPr marL="0" indent="0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7200" dirty="0"/>
              <a:t>Think…</a:t>
            </a:r>
          </a:p>
          <a:p>
            <a:pPr marL="0" indent="0" algn="ctr">
              <a:buNone/>
            </a:pPr>
            <a:r>
              <a:rPr lang="en-US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ME</a:t>
            </a:r>
          </a:p>
          <a:p>
            <a:pPr marL="0" indent="0" algn="ctr">
              <a:buNone/>
            </a:pPr>
            <a:r>
              <a:rPr lang="en-US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No!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The boy is human, and humans really can ride a scooter.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The cool rain kissed my cheeks as it fell against my warm face.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6600" dirty="0"/>
              <a:t>Think…</a:t>
            </a:r>
          </a:p>
          <a:p>
            <a:pPr marL="0" indent="0" algn="ctr">
              <a:buNone/>
            </a:pPr>
            <a:r>
              <a:rPr lang="en-US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ME</a:t>
            </a:r>
          </a:p>
          <a:p>
            <a:pPr marL="0" indent="0" algn="ctr">
              <a:buNone/>
            </a:pPr>
            <a:r>
              <a:rPr lang="en-US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Yes!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Rain does not have lips and cannot kiss.  The rain landed on this person’s face.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3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/>
              <a:t>The colorful toys were neatly stacked on three </a:t>
            </a:r>
            <a:r>
              <a:rPr lang="en-US" sz="4000" dirty="0" smtClean="0"/>
              <a:t>long </a:t>
            </a:r>
            <a:r>
              <a:rPr lang="en-US" sz="4000" dirty="0"/>
              <a:t>shelves</a:t>
            </a:r>
            <a:r>
              <a:rPr lang="en-US" sz="4000" dirty="0" smtClean="0"/>
              <a:t>.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6000" dirty="0"/>
              <a:t>Think…</a:t>
            </a:r>
          </a:p>
          <a:p>
            <a:pPr marL="0" indent="0" algn="ctr">
              <a:buNone/>
            </a:pPr>
            <a:r>
              <a:rPr lang="en-US" sz="8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ME</a:t>
            </a:r>
          </a:p>
          <a:p>
            <a:pPr marL="0" indent="0" algn="ctr">
              <a:buNone/>
            </a:pPr>
            <a:r>
              <a:rPr lang="en-US" sz="8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No!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The toys are not acting like humans.  A human stacked them on the shelves.</a:t>
            </a:r>
            <a:endParaRPr lang="en-US" sz="3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944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It’s your turn…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Use </a:t>
            </a:r>
            <a:r>
              <a:rPr lang="en-US" sz="3200" dirty="0"/>
              <a:t>personification to describe autumn leaves falling </a:t>
            </a:r>
            <a:r>
              <a:rPr lang="en-US" sz="3200" dirty="0" smtClean="0"/>
              <a:t>from a tree.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Remember to include at least one verb that describes something humans can do.</a:t>
            </a:r>
          </a:p>
          <a:p>
            <a:pPr>
              <a:buFont typeface="Wingdings" pitchFamily="2" charset="2"/>
              <a:buChar char="ü"/>
            </a:pPr>
            <a:r>
              <a:rPr lang="en-US" sz="3200" u="sng" dirty="0" smtClean="0"/>
              <a:t>Finish this sentence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  The leaves ___________ off of the tall tree and _____________ to the ground.</a:t>
            </a:r>
          </a:p>
        </p:txBody>
      </p:sp>
    </p:spTree>
    <p:extLst>
      <p:ext uri="{BB962C8B-B14F-4D97-AF65-F5344CB8AC3E}">
        <p14:creationId xmlns:p14="http://schemas.microsoft.com/office/powerpoint/2010/main" val="28269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…So the next time a good book is “calling” you to read it, try to find some examples of </a:t>
            </a:r>
            <a:r>
              <a:rPr lang="en-US" sz="2800" u="sng" dirty="0" smtClean="0"/>
              <a:t>personification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…Add examples of </a:t>
            </a:r>
            <a:r>
              <a:rPr lang="en-US" u="sng" dirty="0" smtClean="0"/>
              <a:t>personification</a:t>
            </a:r>
            <a:r>
              <a:rPr lang="en-US" dirty="0" smtClean="0"/>
              <a:t> in your writing to make it more interesting. Before you know it, the personification examples will be </a:t>
            </a:r>
          </a:p>
          <a:p>
            <a:pPr marL="0" indent="0" algn="ctr">
              <a:buNone/>
            </a:pPr>
            <a:r>
              <a:rPr lang="en-US" sz="5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“jumping”</a:t>
            </a:r>
            <a:endParaRPr lang="en-US" sz="5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/>
              <a:t>                                    out of your head and onto the paper! 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063">
            <a:off x="4002287" y="1558041"/>
            <a:ext cx="1379923" cy="1663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5105400" y="1219200"/>
            <a:ext cx="1425426" cy="914400"/>
          </a:xfrm>
          <a:prstGeom prst="wedgeEllipseCallou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Read me!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6876">
            <a:off x="754857" y="4953214"/>
            <a:ext cx="1249132" cy="124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6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34400" cy="4800600"/>
          </a:xfrm>
        </p:spPr>
        <p:txBody>
          <a:bodyPr>
            <a:normAutofit/>
          </a:bodyPr>
          <a:lstStyle/>
          <a:p>
            <a:pPr>
              <a:buClrTx/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Personification </a:t>
            </a:r>
            <a:r>
              <a:rPr lang="en-US" sz="3200" b="1" dirty="0">
                <a:latin typeface="+mj-lt"/>
              </a:rPr>
              <a:t>is giving human characteristics to something that is not human</a:t>
            </a:r>
            <a:r>
              <a:rPr lang="en-US" sz="3200" b="1" dirty="0" smtClean="0">
                <a:latin typeface="+mj-lt"/>
              </a:rPr>
              <a:t>.    </a:t>
            </a:r>
          </a:p>
          <a:p>
            <a:pPr marL="0" indent="0">
              <a:buClrTx/>
              <a:buNone/>
            </a:pPr>
            <a:endParaRPr lang="en-US" sz="3200" b="1" dirty="0" smtClean="0">
              <a:latin typeface="+mj-lt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en-US" sz="3200" b="1" dirty="0" smtClean="0">
                <a:latin typeface="+mj-lt"/>
              </a:rPr>
              <a:t>Writers use personification to make their writing more interesting.</a:t>
            </a:r>
            <a:endParaRPr lang="en-US" sz="5400" b="1" dirty="0">
              <a:latin typeface="+mj-lt"/>
            </a:endParaRPr>
          </a:p>
          <a:p>
            <a:pPr>
              <a:buClrTx/>
              <a:buFont typeface="Arial" pitchFamily="34" charset="0"/>
              <a:buChar char="•"/>
            </a:pPr>
            <a:endParaRPr lang="en-US" sz="3200" b="1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</a:pPr>
            <a:r>
              <a:rPr lang="en-US" sz="4800" b="1" dirty="0"/>
              <a:t>W</a:t>
            </a:r>
            <a:r>
              <a:rPr lang="en-US" sz="4800" b="1" dirty="0" smtClean="0"/>
              <a:t>hat </a:t>
            </a:r>
            <a:r>
              <a:rPr lang="en-US" sz="4800" b="1" dirty="0"/>
              <a:t>is </a:t>
            </a:r>
            <a:r>
              <a:rPr lang="en-US" sz="4800" b="1" dirty="0">
                <a:latin typeface="+mj-lt"/>
              </a:rPr>
              <a:t>personification</a:t>
            </a:r>
            <a:r>
              <a:rPr lang="en-US" sz="4800" b="1" dirty="0"/>
              <a:t>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05399"/>
            <a:ext cx="1469618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08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What can humans do?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109824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s</a:t>
            </a:r>
            <a:r>
              <a:rPr lang="en-US" sz="4800" dirty="0" smtClean="0">
                <a:solidFill>
                  <a:srgbClr val="FFFF00"/>
                </a:solidFill>
              </a:rPr>
              <a:t>ing    dance     whisper    run    sob</a:t>
            </a:r>
          </a:p>
          <a:p>
            <a:pPr marL="0" indent="0">
              <a:buNone/>
            </a:pPr>
            <a:endParaRPr lang="en-US" sz="4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FFFF00"/>
                </a:solidFill>
              </a:rPr>
              <a:t>  laugh                                   think</a:t>
            </a:r>
          </a:p>
          <a:p>
            <a:pPr marL="0" indent="0">
              <a:buNone/>
            </a:pPr>
            <a:endParaRPr lang="en-US" sz="4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 smtClean="0">
                <a:solidFill>
                  <a:srgbClr val="FFFF00"/>
                </a:solidFill>
              </a:rPr>
              <a:t> jump                                    crawl</a:t>
            </a:r>
          </a:p>
          <a:p>
            <a:pPr marL="0" indent="0">
              <a:buNone/>
            </a:pPr>
            <a:endParaRPr lang="en-US" sz="4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FFFF00"/>
                </a:solidFill>
              </a:rPr>
              <a:t> 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dirty="0" smtClean="0"/>
              <a:t>Can you think of more verbs that humans can do?</a:t>
            </a:r>
            <a:endParaRPr lang="en-US" sz="3600" dirty="0"/>
          </a:p>
        </p:txBody>
      </p:sp>
      <p:pic>
        <p:nvPicPr>
          <p:cNvPr id="2052" name="Picture 4" descr="http://2.bp.blogspot.com/-19rAdjq5NIE/TZAV3ajs82I/AAAAAAAAK5M/dpf0yDw-imk/s1600/multicultural+children+clip+ar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81386"/>
            <a:ext cx="4068466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74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990600"/>
          </a:xfrm>
        </p:spPr>
        <p:txBody>
          <a:bodyPr>
            <a:noAutofit/>
          </a:bodyPr>
          <a:lstStyle/>
          <a:p>
            <a:pPr algn="ctr"/>
            <a:r>
              <a:rPr lang="en-US" sz="4400" b="1" u="sng" dirty="0" smtClean="0">
                <a:solidFill>
                  <a:schemeClr val="tx1"/>
                </a:solidFill>
              </a:rPr>
              <a:t>Examples of Personification</a:t>
            </a:r>
            <a:endParaRPr lang="en-US" sz="4400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  My iPod </a:t>
            </a:r>
            <a:r>
              <a:rPr lang="en-US" sz="4000" u="sng" dirty="0" smtClean="0"/>
              <a:t>sings</a:t>
            </a:r>
            <a:r>
              <a:rPr lang="en-US" sz="4000" dirty="0" smtClean="0"/>
              <a:t> to me while I work.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An iPod is an object.  It cannot “sing,” but people may hear music coming from it.</a:t>
            </a:r>
            <a:endParaRPr lang="en-US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19400"/>
            <a:ext cx="2133600" cy="187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8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09600"/>
            <a:ext cx="8686800" cy="6019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The bicycle </a:t>
            </a:r>
            <a:r>
              <a:rPr lang="en-US" sz="3600" u="sng" dirty="0" smtClean="0"/>
              <a:t>moaned</a:t>
            </a:r>
            <a:r>
              <a:rPr lang="en-US" sz="3600" dirty="0" smtClean="0"/>
              <a:t> when the man sat on it.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A bicycle is an object.  It cannot “moan,” but it may creak or leak air when someone sits on it.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64" y="1600200"/>
            <a:ext cx="3629025" cy="3340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3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My stomach </a:t>
            </a:r>
            <a:r>
              <a:rPr lang="en-US" sz="3600" u="sng" dirty="0" smtClean="0"/>
              <a:t>screamed</a:t>
            </a:r>
            <a:r>
              <a:rPr lang="en-US" sz="3600" dirty="0" smtClean="0"/>
              <a:t> for food.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A stomach is an object.  It cannot “scream,” but noises may be heard coming from it if a person is hungry.</a:t>
            </a:r>
            <a:endParaRPr lang="en-US" sz="2800" dirty="0">
              <a:solidFill>
                <a:srgbClr val="FFFF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19400"/>
            <a:ext cx="24765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4591050" y="1180454"/>
            <a:ext cx="3276600" cy="213360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Please feed me!!!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5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Is this personification?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When I say,  “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me</a:t>
            </a:r>
            <a:r>
              <a:rPr lang="en-US" sz="4400" dirty="0" smtClean="0"/>
              <a:t>,” put:</a:t>
            </a:r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</a:t>
            </a:r>
            <a:r>
              <a:rPr lang="en-US" sz="3200" dirty="0" smtClean="0"/>
              <a:t>---two thumbs up for </a:t>
            </a:r>
            <a:r>
              <a:rPr lang="en-US" sz="4400" dirty="0" smtClean="0"/>
              <a:t>YES</a:t>
            </a:r>
            <a:r>
              <a:rPr lang="en-US" sz="3200" dirty="0" smtClean="0"/>
              <a:t>   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</a:t>
            </a:r>
            <a:r>
              <a:rPr lang="en-US" sz="3200" dirty="0" smtClean="0"/>
              <a:t>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sz="3200" dirty="0" smtClean="0"/>
              <a:t>--two thumbs down for </a:t>
            </a:r>
            <a:r>
              <a:rPr lang="en-US" sz="4400" dirty="0" smtClean="0"/>
              <a:t>NO.   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355" y="2610134"/>
            <a:ext cx="74689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442" y="2590800"/>
            <a:ext cx="74689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70355" y="5029201"/>
            <a:ext cx="74689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67006" y="5029200"/>
            <a:ext cx="746890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8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800" dirty="0" smtClean="0"/>
              <a:t>The car engine coughed and sputtered before it started.</a:t>
            </a:r>
            <a:endParaRPr lang="en-US" sz="4800" dirty="0"/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Think…</a:t>
            </a:r>
          </a:p>
          <a:p>
            <a:pPr marL="0" indent="0" algn="ctr">
              <a:buNone/>
            </a:pPr>
            <a:r>
              <a:rPr 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ME</a:t>
            </a:r>
          </a:p>
          <a:p>
            <a:pPr marL="0" indent="0" algn="ctr">
              <a:buNone/>
            </a:pPr>
            <a:r>
              <a:rPr 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Yes! </a:t>
            </a:r>
          </a:p>
          <a:p>
            <a:pPr marL="0" indent="0" algn="ctr">
              <a:buNone/>
            </a:pPr>
            <a:endParaRPr lang="en-US" sz="72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900" dirty="0" smtClean="0">
                <a:solidFill>
                  <a:srgbClr val="FFFF00"/>
                </a:solidFill>
              </a:rPr>
              <a:t>A car engine cannot “cough,” but it can sound noisy if it is having difficulty starting.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8861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304800"/>
            <a:ext cx="8305800" cy="6172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dirty="0" smtClean="0"/>
              <a:t>The video camera observed each scene of the play.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/>
              <a:t>Think…</a:t>
            </a:r>
          </a:p>
          <a:p>
            <a:pPr marL="0" indent="0" algn="ctr">
              <a:buNone/>
            </a:pPr>
            <a:r>
              <a:rPr lang="en-US" sz="7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SHOW ME</a:t>
            </a:r>
          </a:p>
          <a:p>
            <a:pPr marL="0" indent="0" algn="ctr">
              <a:buNone/>
            </a:pPr>
            <a:r>
              <a:rPr lang="en-US" sz="7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Yes!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FFFF00"/>
                </a:solidFill>
              </a:rPr>
              <a:t>A </a:t>
            </a:r>
            <a:r>
              <a:rPr lang="en-US" sz="3200" dirty="0" smtClean="0">
                <a:solidFill>
                  <a:srgbClr val="FFFF00"/>
                </a:solidFill>
              </a:rPr>
              <a:t>video camera does not have eyes. It cannot “observe,” but it can record the images in front of it.</a:t>
            </a:r>
            <a:endParaRPr lang="en-US" sz="32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280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3093</TotalTime>
  <Words>454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Personification …bringing ordinary objects to life     </vt:lpstr>
      <vt:lpstr>PowerPoint Presentation</vt:lpstr>
      <vt:lpstr>What can humans do?</vt:lpstr>
      <vt:lpstr>Examples of Personification</vt:lpstr>
      <vt:lpstr>PowerPoint Presentation</vt:lpstr>
      <vt:lpstr>PowerPoint Presentation</vt:lpstr>
      <vt:lpstr>Is this personification?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Personification… bringing ordinary objects to life</dc:title>
  <dc:creator>JANET</dc:creator>
  <cp:lastModifiedBy>Hinkson,Sherri</cp:lastModifiedBy>
  <cp:revision>96</cp:revision>
  <dcterms:created xsi:type="dcterms:W3CDTF">2012-02-10T11:54:12Z</dcterms:created>
  <dcterms:modified xsi:type="dcterms:W3CDTF">2012-03-06T17:37:59Z</dcterms:modified>
</cp:coreProperties>
</file>